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9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DF894254-C84E-43FA-BD5E-5B7E1D17CAA5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517579-65C1-4243-9D03-6EFB1E3CC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50C04-8600-433A-B66E-CEADB9E649F6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5B01-0B22-4B71-B7A0-4F695D2258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F2248-8FFF-40C0-BFBB-EC38A35531F0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77891-DC61-4E95-9138-4E942AC36E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/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95B6-F0C4-4CDE-BC25-A60EFA2730F4}" type="datetimeFigureOut">
              <a:rPr lang="ru-RU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DD957-B981-45C9-87E9-0EFE7B2CF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23485-D15A-4968-9F33-076106AD0ACE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CE561-3806-49FD-89D0-89B4EBD497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9CE0D-6558-49A6-9494-138B9DB36FAD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3E7F-4483-45B3-8018-B5358C502C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46CE6-93C0-47E0-A369-18F4DF819D48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EC54C-D555-44B8-BB17-1CD6009FF1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B670274-2AD0-4388-82AE-D64484F979A4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07F7129-6813-4871-8698-3835F28BC8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C35A853F-B405-4B08-A281-4FF0401A89D7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>
              <a:defRPr/>
            </a:pPr>
            <a:fld id="{50DE3D0C-AD6B-4961-9267-025B13EA99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8D36E-7723-4CC2-9B36-282A8FC49F25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10DDD-75BD-4E31-861F-3FED26E156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22299-7BA9-4F08-9B6E-86EB9632875C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15F55-E9BB-4ACA-B38B-28FA365109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9E9E4-508F-470F-A05F-E0A2891E8DD5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6D40-DABD-4909-A93F-8979D9B3F5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35692AA-D9EE-4AD8-9BBD-52BB3567F494}" type="datetimeFigureOut">
              <a:rPr lang="ru-RU" smtClean="0"/>
              <a:pPr>
                <a:defRPr/>
              </a:pPr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B276D2-6F9C-4FFD-840F-FFC7BCC3A0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44500"/>
            <a:ext cx="8716963" cy="47196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haroni"/>
                <a:cs typeface="Aharoni"/>
              </a:rPr>
              <a:t>ДВЕ МОДИФИКАЦИИ ВЫСОКОЧАСТОТНОГО ГАЗОВОГО РАЗРЯДА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3588" y="4945063"/>
            <a:ext cx="6856412" cy="14271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 студент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215 группы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Скляренко Александр Валерьевич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Кралькина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Александровна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98600" y="2657475"/>
            <a:ext cx="9404350" cy="12192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Aharoni"/>
                <a:cs typeface="Aharoni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r="46098" b="66222"/>
          <a:stretch>
            <a:fillRect/>
          </a:stretch>
        </p:blipFill>
        <p:spPr bwMode="auto">
          <a:xfrm>
            <a:off x="5026705" y="1997077"/>
            <a:ext cx="6821487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3875" y="444500"/>
            <a:ext cx="8716963" cy="5826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плазмы. Ее параметры.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842963" y="1141413"/>
            <a:ext cx="10618787" cy="67945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defRPr/>
            </a:pPr>
            <a:r>
              <a:rPr lang="ru-RU" sz="2400" dirty="0"/>
              <a:t>	</a:t>
            </a:r>
            <a:r>
              <a:rPr lang="ru-RU" dirty="0" smtClean="0"/>
              <a:t>Плазма </a:t>
            </a:r>
            <a:r>
              <a:rPr lang="ru-RU" dirty="0"/>
              <a:t>– </a:t>
            </a:r>
            <a:r>
              <a:rPr lang="ru-RU" dirty="0" smtClean="0"/>
              <a:t>это </a:t>
            </a:r>
            <a:r>
              <a:rPr lang="ru-RU" dirty="0" err="1" smtClean="0"/>
              <a:t>квазинейтральный</a:t>
            </a:r>
            <a:r>
              <a:rPr lang="ru-RU" dirty="0" smtClean="0"/>
              <a:t> ионизированный газ, характерные размеры объема которого много больше </a:t>
            </a:r>
            <a:r>
              <a:rPr lang="ru-RU" dirty="0" err="1" smtClean="0"/>
              <a:t>дебаевского</a:t>
            </a:r>
            <a:r>
              <a:rPr lang="ru-RU" dirty="0" smtClean="0"/>
              <a:t> радиуса этого газа.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9343" y="2177142"/>
            <a:ext cx="40945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>
                <a:latin typeface="+mn-lt"/>
              </a:rPr>
              <a:t>Ленгмюровская</a:t>
            </a:r>
            <a:r>
              <a:rPr lang="ru-RU" dirty="0" smtClean="0">
                <a:latin typeface="+mn-lt"/>
              </a:rPr>
              <a:t> плазменная частота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Электронный </a:t>
            </a:r>
            <a:r>
              <a:rPr lang="ru-RU" dirty="0" err="1" smtClean="0">
                <a:latin typeface="+mn-lt"/>
              </a:rPr>
              <a:t>Дебаевский</a:t>
            </a:r>
            <a:r>
              <a:rPr lang="ru-RU" dirty="0" smtClean="0">
                <a:latin typeface="+mn-lt"/>
              </a:rPr>
              <a:t> радиус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+mn-lt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428" y="2721428"/>
            <a:ext cx="1759529" cy="914401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0858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429" y="4778830"/>
            <a:ext cx="1805543" cy="9688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7217" y="1503616"/>
            <a:ext cx="7331104" cy="3448928"/>
          </a:xfrm>
          <a:prstGeom prst="rect">
            <a:avLst/>
          </a:prstGeom>
          <a:blipFill rotWithShape="0">
            <a:blip r:embed="rId2"/>
            <a:stretch>
              <a:fillRect l="-914" t="-1947" r="-748" b="-212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3875" y="444500"/>
            <a:ext cx="8716963" cy="993775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Aharoni"/>
                <a:cs typeface="Aharoni"/>
              </a:rPr>
              <a:t>Получение плазмы в разряде постоянного тока.</a:t>
            </a:r>
          </a:p>
        </p:txBody>
      </p:sp>
      <p:sp>
        <p:nvSpPr>
          <p:cNvPr id="26" name="Текс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7217" y="5187920"/>
            <a:ext cx="4499129" cy="869054"/>
          </a:xfrm>
          <a:prstGeom prst="rect">
            <a:avLst/>
          </a:prstGeom>
          <a:blipFill rotWithShape="0">
            <a:blip r:embed="rId3"/>
            <a:stretch>
              <a:fillRect l="-407" t="-2098" b="-69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noFill/>
                <a:latin typeface="+mn-lt"/>
              </a:rPr>
              <a:t> 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rcRect r="68082" b="28191"/>
          <a:stretch>
            <a:fillRect/>
          </a:stretch>
        </p:blipFill>
        <p:spPr bwMode="auto">
          <a:xfrm>
            <a:off x="855663" y="1509713"/>
            <a:ext cx="35020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3875" y="444500"/>
            <a:ext cx="8716963" cy="993775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Aharoni"/>
                <a:cs typeface="Aharoni"/>
              </a:rPr>
              <a:t>Особенности ВЧ разряда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42660" y="1323883"/>
          <a:ext cx="6701140" cy="395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570"/>
                <a:gridCol w="3350570"/>
              </a:tblGrid>
              <a:tr h="552459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Классификация разряда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Частотный диапазон</a:t>
                      </a:r>
                      <a:endParaRPr lang="ru-RU" dirty="0"/>
                    </a:p>
                  </a:txBody>
                  <a:tcPr/>
                </a:tc>
              </a:tr>
              <a:tr h="399233">
                <a:tc>
                  <a:txBody>
                    <a:bodyPr/>
                    <a:lstStyle/>
                    <a:p>
                      <a:r>
                        <a:rPr lang="ru-RU" dirty="0" smtClean="0"/>
                        <a:t>Таунсендовский</a:t>
                      </a:r>
                      <a:r>
                        <a:rPr lang="ru-RU" baseline="0" dirty="0" smtClean="0"/>
                        <a:t> разряд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Постоянное поле</a:t>
                      </a:r>
                      <a:endParaRPr lang="ru-RU" dirty="0"/>
                    </a:p>
                  </a:txBody>
                  <a:tcPr/>
                </a:tc>
              </a:tr>
              <a:tr h="399233">
                <a:tc>
                  <a:txBody>
                    <a:bodyPr/>
                    <a:lstStyle/>
                    <a:p>
                      <a:r>
                        <a:rPr lang="ru-RU" dirty="0" smtClean="0"/>
                        <a:t>Тлеющий разряд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9233">
                <a:tc>
                  <a:txBody>
                    <a:bodyPr/>
                    <a:lstStyle/>
                    <a:p>
                      <a:r>
                        <a:rPr lang="ru-RU" dirty="0" smtClean="0"/>
                        <a:t>Дуговой разряд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2459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Разряды на переменном токе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rotWithShape="0">
                      <a:blip r:embed="rId2"/>
                      <a:stretch>
                        <a:fillRect l="-100374" t="-406557" r="-748" b="-324590"/>
                      </a:stretch>
                    </a:blipFill>
                  </a:tcPr>
                </a:tc>
              </a:tr>
              <a:tr h="552459">
                <a:tc>
                  <a:txBody>
                    <a:bodyPr/>
                    <a:lstStyle/>
                    <a:p>
                      <a:r>
                        <a:rPr lang="ru-RU" dirty="0" smtClean="0"/>
                        <a:t>ВЧ (радиочастотный) разряд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rotWithShape="0">
                      <a:blip r:embed="rId2"/>
                      <a:stretch>
                        <a:fillRect l="-100374" t="-506557" r="-748" b="-224590"/>
                      </a:stretch>
                    </a:blipFill>
                  </a:tcPr>
                </a:tc>
              </a:tr>
              <a:tr h="698658">
                <a:tc>
                  <a:txBody>
                    <a:bodyPr/>
                    <a:lstStyle/>
                    <a:p>
                      <a:r>
                        <a:rPr lang="ru-RU" dirty="0" smtClean="0"/>
                        <a:t>СВЧ</a:t>
                      </a:r>
                      <a:r>
                        <a:rPr lang="ru-RU" baseline="0" dirty="0" smtClean="0"/>
                        <a:t> (микроволновый разряд)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rotWithShape="0">
                      <a:blip r:embed="rId2"/>
                      <a:stretch>
                        <a:fillRect l="-100374" t="-606557" r="-748" b="-124590"/>
                      </a:stretch>
                    </a:blipFill>
                  </a:tcPr>
                </a:tc>
              </a:tr>
              <a:tr h="399233">
                <a:tc>
                  <a:txBody>
                    <a:bodyPr/>
                    <a:lstStyle/>
                    <a:p>
                      <a:r>
                        <a:rPr lang="ru-RU" dirty="0" smtClean="0"/>
                        <a:t>Оптический разряд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rotWithShape="0">
                      <a:blip r:embed="rId2"/>
                      <a:stretch>
                        <a:fillRect l="-100374" t="-706557" r="-748" b="-24590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7" name="Текс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31290" y="1438183"/>
            <a:ext cx="4086578" cy="2061372"/>
          </a:xfrm>
          <a:prstGeom prst="rect">
            <a:avLst/>
          </a:prstGeom>
          <a:blipFill rotWithShape="0">
            <a:blip r:embed="rId3"/>
            <a:stretch>
              <a:fillRect l="-1642" t="-2663" r="-1493" b="-325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20" name="Текс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31290" y="3513410"/>
            <a:ext cx="4086578" cy="1290790"/>
          </a:xfrm>
          <a:prstGeom prst="rect">
            <a:avLst/>
          </a:prstGeom>
          <a:blipFill rotWithShape="0">
            <a:blip r:embed="rId4"/>
            <a:stretch>
              <a:fillRect l="-1493" t="-472" b="-660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0800" y="4730750"/>
            <a:ext cx="4229100" cy="166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36725" y="520700"/>
            <a:ext cx="8718550" cy="993775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Aharoni"/>
                <a:cs typeface="Aharoni"/>
              </a:rPr>
              <a:t>Две формы существования ВЧ разряда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7575" y="1325563"/>
            <a:ext cx="4876800" cy="475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8683625" y="1449388"/>
            <a:ext cx="3060700" cy="698500"/>
            <a:chOff x="67387" y="44"/>
            <a:chExt cx="2859825" cy="69982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387" y="44"/>
              <a:ext cx="2859825" cy="69982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67387" y="44"/>
              <a:ext cx="2859825" cy="699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algn="ctr"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100" dirty="0"/>
                <a:t>Емкостной</a:t>
              </a: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288925" y="1497013"/>
            <a:ext cx="3062288" cy="698500"/>
            <a:chOff x="3043849" y="44"/>
            <a:chExt cx="2860583" cy="69982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043849" y="44"/>
              <a:ext cx="2860583" cy="69982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3043849" y="44"/>
              <a:ext cx="2860583" cy="699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8110" tIns="118110" rIns="118110" bIns="118110" spcCol="1270" anchor="ctr"/>
            <a:lstStyle/>
            <a:p>
              <a:pPr algn="ctr"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100" dirty="0"/>
                <a:t>Индуктивный</a:t>
              </a:r>
            </a:p>
          </p:txBody>
        </p:sp>
      </p:grpSp>
      <p:sp>
        <p:nvSpPr>
          <p:cNvPr id="23" name="Текст 2"/>
          <p:cNvSpPr txBox="1">
            <a:spLocks/>
          </p:cNvSpPr>
          <p:nvPr/>
        </p:nvSpPr>
        <p:spPr bwMode="auto">
          <a:xfrm>
            <a:off x="458788" y="2219325"/>
            <a:ext cx="133191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Схема а.</a:t>
            </a: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219075" y="5516562"/>
            <a:ext cx="4011613" cy="113188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схемы возбуждения индукционного (а) и емкостных (б-д) разрядов: б – с плоскими оголенными электродами; в ‒ с плоскими изолированными электродами; г ‒ электроды вынесены за пределы разрядной камеры; д ‒ одноэлектродный </a:t>
            </a:r>
            <a:r>
              <a:rPr lang="ru-RU" sz="1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разряд.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 bwMode="auto">
          <a:xfrm>
            <a:off x="9075738" y="2214563"/>
            <a:ext cx="22383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Схемы б, в, г, 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9550" y="520700"/>
            <a:ext cx="9402763" cy="58578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Aharoni"/>
                <a:cs typeface="Aharoni"/>
              </a:rPr>
              <a:t>Формирование слоев в емкостном разряде</a:t>
            </a:r>
          </a:p>
        </p:txBody>
      </p:sp>
      <p:pic>
        <p:nvPicPr>
          <p:cNvPr id="6" name="Рисунок 5" descr="C:\Users\User-PC\AppData\Local\Microsoft\Windows\INetCache\Content.Word\72194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3650" y="1241425"/>
            <a:ext cx="3081338" cy="490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514" t="122" r="74277" b="30022"/>
          <a:stretch>
            <a:fillRect/>
          </a:stretch>
        </p:blipFill>
        <p:spPr bwMode="auto">
          <a:xfrm>
            <a:off x="533400" y="1241425"/>
            <a:ext cx="31464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2"/>
          <p:cNvSpPr txBox="1">
            <a:spLocks/>
          </p:cNvSpPr>
          <p:nvPr/>
        </p:nvSpPr>
        <p:spPr bwMode="auto">
          <a:xfrm>
            <a:off x="533400" y="6161088"/>
            <a:ext cx="31464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Схема качания электронного газа</a:t>
            </a:r>
            <a:endParaRPr lang="ru-RU" sz="140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803650" y="6143625"/>
            <a:ext cx="3081338" cy="4572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Распределения </a:t>
            </a:r>
            <a:r>
              <a:rPr lang="ru-RU" sz="1400" dirty="0">
                <a:solidFill>
                  <a:schemeClr val="tx1"/>
                </a:solidFill>
              </a:rPr>
              <a:t>поля и потенциала между плоскими электродами</a:t>
            </a:r>
          </a:p>
        </p:txBody>
      </p:sp>
      <p:sp>
        <p:nvSpPr>
          <p:cNvPr id="13" name="Текст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85375" y="1241779"/>
            <a:ext cx="5137292" cy="3059289"/>
          </a:xfrm>
          <a:prstGeom prst="rect">
            <a:avLst/>
          </a:prstGeom>
          <a:blipFill rotWithShape="0">
            <a:blip r:embed="rId4"/>
            <a:stretch>
              <a:fillRect l="-830" t="-797" b="-23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9550" y="520700"/>
            <a:ext cx="9402763" cy="58578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Aharoni"/>
                <a:cs typeface="Aharoni"/>
              </a:rPr>
              <a:t>Экспериментальная установка</a:t>
            </a:r>
          </a:p>
        </p:txBody>
      </p:sp>
      <p:pic>
        <p:nvPicPr>
          <p:cNvPr id="4097" name="Picture 1" descr="C:\Users\Александр\Desktop\SwoEvvcNn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194752"/>
            <a:ext cx="6703332" cy="3120073"/>
          </a:xfrm>
          <a:prstGeom prst="rect">
            <a:avLst/>
          </a:prstGeom>
          <a:noFill/>
        </p:spPr>
      </p:pic>
      <p:pic>
        <p:nvPicPr>
          <p:cNvPr id="4098" name="Picture 2" descr="C:\Users\Александр\Desktop\Avw0BRcPaQ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49" y="1209257"/>
            <a:ext cx="5491163" cy="4662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9550" y="520700"/>
            <a:ext cx="9402763" cy="898525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Aharoni"/>
                <a:cs typeface="Aharoni"/>
              </a:rPr>
              <a:t>Е- и Н- моды индуктивного разряда. 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1465263" y="4376738"/>
            <a:ext cx="2767012" cy="26828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качания электронного газа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520825"/>
            <a:ext cx="521368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29350" y="1771649"/>
            <a:ext cx="484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Значение минимального тока текущего через антенну, при котором возможно существование Н-моды:</a:t>
            </a:r>
            <a:endParaRPr lang="ru-RU" dirty="0">
              <a:latin typeface="+mn-lt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3057525"/>
            <a:ext cx="173355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9550" y="615950"/>
            <a:ext cx="9402763" cy="58578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Aharoni"/>
                <a:cs typeface="Aharoni"/>
              </a:rPr>
              <a:t>Заключение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860425" y="1401763"/>
            <a:ext cx="1062037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rgbClr val="9E3611"/>
              </a:buClr>
              <a:buSzPct val="145000"/>
            </a:pPr>
            <a:r>
              <a:rPr lang="ru-RU" sz="2400" dirty="0">
                <a:latin typeface="Cambria" pitchFamily="18" charset="0"/>
              </a:rPr>
              <a:t>	</a:t>
            </a:r>
            <a:r>
              <a:rPr lang="ru-RU" sz="2000" dirty="0" smtClean="0">
                <a:latin typeface="+mn-lt"/>
              </a:rPr>
              <a:t>В работе исследованы основные понятия и закономерности физики газового разряда. Рассмотрены различные способы возбуждения емкостных и индукционных разрядов. Изучено поведение электронов в высокочастотных разрядах. Собрана экспериментальная установка, с помощью которой произведено визуальное наблюдение особенностей емкостного разряда.</a:t>
            </a: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rgbClr val="9E3611"/>
              </a:buClr>
              <a:buSzPct val="145000"/>
            </a:pPr>
            <a:endParaRPr lang="ru-RU" sz="2000" dirty="0" smtClean="0">
              <a:latin typeface="+mn-lt"/>
            </a:endParaRP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rgbClr val="9E3611"/>
              </a:buClr>
              <a:buSzPct val="145000"/>
              <a:buFont typeface="Arial" charset="0"/>
              <a:buNone/>
            </a:pPr>
            <a:r>
              <a:rPr lang="ru-RU" sz="2000" dirty="0" smtClean="0">
                <a:latin typeface="Cambria" pitchFamily="18" charset="0"/>
              </a:rPr>
              <a:t> </a:t>
            </a: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1393</TotalTime>
  <Words>176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ДВЕ МОДИФИКАЦИИ ВЫСОКОЧАСТОТНОГО ГАЗОВОГО РАЗРЯДА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на тему: «Две модификации высокочастотного газового разряда»</dc:title>
  <cp:lastModifiedBy>Александр Скляренко</cp:lastModifiedBy>
  <cp:revision>82</cp:revision>
  <dcterms:created xsi:type="dcterms:W3CDTF">2016-05-14T16:19:09Z</dcterms:created>
  <dcterms:modified xsi:type="dcterms:W3CDTF">2020-05-24T03:12:09Z</dcterms:modified>
</cp:coreProperties>
</file>