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5/16/2020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26B137-1DAF-46C7-AA6E-F4FA4EF9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/>
              <a:t>Выполнил: студент 2 курса,212 гр. </a:t>
            </a:r>
            <a:br>
              <a:rPr lang="ru-RU" sz="2000" dirty="0"/>
            </a:br>
            <a:r>
              <a:rPr lang="ru-RU" sz="2000" dirty="0"/>
              <a:t>А.И. Мухамадиев </a:t>
            </a:r>
            <a:br>
              <a:rPr lang="ru-RU" sz="2000" dirty="0"/>
            </a:br>
            <a:r>
              <a:rPr lang="ru-RU" sz="2000" dirty="0"/>
              <a:t>Руководитель:  д.ф.-м. наук </a:t>
            </a:r>
            <a:r>
              <a:rPr lang="ru-RU" sz="2000" dirty="0" err="1"/>
              <a:t>в.н.с</a:t>
            </a:r>
            <a:r>
              <a:rPr lang="ru-RU" sz="2000" dirty="0"/>
              <a:t>. В.Л. Бычков</a:t>
            </a:r>
            <a:br>
              <a:rPr lang="ru-RU" sz="2000" dirty="0"/>
            </a:br>
            <a:endParaRPr lang="ru-RU" sz="6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8ACA03-3012-4FFF-A897-1D9BF7837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3151" y="1301376"/>
            <a:ext cx="7956560" cy="1123771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b="1" dirty="0"/>
              <a:t>Взаимодействие коронного разряда с поверхностью жидкости</a:t>
            </a:r>
          </a:p>
          <a:p>
            <a:endParaRPr lang="ru-RU" sz="500" dirty="0"/>
          </a:p>
        </p:txBody>
      </p:sp>
    </p:spTree>
    <p:extLst>
      <p:ext uri="{BB962C8B-B14F-4D97-AF65-F5344CB8AC3E}">
        <p14:creationId xmlns:p14="http://schemas.microsoft.com/office/powerpoint/2010/main" val="84963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7DC7B2-8554-426D-BE57-D177191C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832" y="1185931"/>
            <a:ext cx="9330336" cy="4817303"/>
          </a:xfrm>
        </p:spPr>
        <p:txBody>
          <a:bodyPr>
            <a:normAutofit/>
          </a:bodyPr>
          <a:lstStyle/>
          <a:p>
            <a:r>
              <a:rPr lang="ru-RU" sz="3100" dirty="0"/>
              <a:t>Актуальность работы заключается в применений результатов для решения экологических проблем, плазмохимии, дезинфекции жидкостей и порошков, изменения их проводимости, химического состава, генерации активных частиц в жидкостях, в приповерхностных слоях дисперсных материалов, диспергирования порошков электрическими разрядами, а также активации горючих материалов.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33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8C731A0-E577-4169-94AB-1910945DE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437322"/>
            <a:ext cx="7958331" cy="1447963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Экспериментальная установка позволяет исследовать явления над поверхностью жидкости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3042972-8684-4044-AF0C-DEA573F469F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62" y="2391965"/>
            <a:ext cx="3965415" cy="3699667"/>
          </a:xfrm>
          <a:prstGeom prst="rect">
            <a:avLst/>
          </a:prstGeom>
          <a:noFill/>
        </p:spPr>
      </p:pic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8242D4C6-23F7-43F4-AACA-90EC74D4E534}"/>
              </a:ext>
            </a:extLst>
          </p:cNvPr>
          <p:cNvSpPr txBox="1">
            <a:spLocks/>
          </p:cNvSpPr>
          <p:nvPr/>
        </p:nvSpPr>
        <p:spPr>
          <a:xfrm>
            <a:off x="1404529" y="2208799"/>
            <a:ext cx="9382942" cy="36996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 fontAlgn="t"/>
            <a:r>
              <a:rPr lang="ru-RU" sz="2800" dirty="0"/>
              <a:t>Принципиальная схема</a:t>
            </a:r>
          </a:p>
          <a:p>
            <a:pPr algn="l" fontAlgn="t"/>
            <a:r>
              <a:rPr lang="ru-RU" sz="2800" dirty="0"/>
              <a:t> экспериментальной установки:</a:t>
            </a:r>
          </a:p>
          <a:p>
            <a:pPr algn="l" fontAlgn="t"/>
            <a:r>
              <a:rPr lang="ru-RU" sz="2800" dirty="0"/>
              <a:t>1— кювета, 2 — вода, 3 — анод,</a:t>
            </a:r>
          </a:p>
          <a:p>
            <a:pPr algn="l" fontAlgn="t"/>
            <a:r>
              <a:rPr lang="ru-RU" sz="2800" dirty="0"/>
              <a:t> 4 — стойка, 5 — катод,</a:t>
            </a:r>
          </a:p>
          <a:p>
            <a:pPr algn="l" fontAlgn="t"/>
            <a:r>
              <a:rPr lang="ru-RU" sz="2800" dirty="0"/>
              <a:t>6 — источник питания.</a:t>
            </a:r>
          </a:p>
          <a:p>
            <a:pPr algn="l" fontAlgn="t"/>
            <a:r>
              <a:rPr lang="ru-RU" sz="2800" dirty="0"/>
              <a:t>Генератор позволяет получить </a:t>
            </a:r>
          </a:p>
          <a:p>
            <a:pPr algn="l" fontAlgn="t"/>
            <a:r>
              <a:rPr lang="ru-RU" sz="2800" dirty="0"/>
              <a:t>Напряжение между электродами</a:t>
            </a:r>
          </a:p>
          <a:p>
            <a:pPr algn="l" fontAlgn="t"/>
            <a:r>
              <a:rPr lang="ru-RU" sz="2800" dirty="0"/>
              <a:t> до 50кВ</a:t>
            </a:r>
          </a:p>
        </p:txBody>
      </p:sp>
    </p:spTree>
    <p:extLst>
      <p:ext uri="{BB962C8B-B14F-4D97-AF65-F5344CB8AC3E}">
        <p14:creationId xmlns:p14="http://schemas.microsoft.com/office/powerpoint/2010/main" val="4023098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7DC7B2-8554-426D-BE57-D177191C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400" y="123667"/>
            <a:ext cx="7958331" cy="1077229"/>
          </a:xfrm>
        </p:spPr>
        <p:txBody>
          <a:bodyPr>
            <a:normAutofit/>
          </a:bodyPr>
          <a:lstStyle/>
          <a:p>
            <a:pPr algn="ctr"/>
            <a:br>
              <a:rPr lang="ru-RU" sz="3200" dirty="0"/>
            </a:br>
            <a:r>
              <a:rPr lang="ru-RU" sz="3200" dirty="0"/>
              <a:t>Наблюдаемые явления</a:t>
            </a:r>
          </a:p>
        </p:txBody>
      </p:sp>
      <p:pic>
        <p:nvPicPr>
          <p:cNvPr id="2052" name="Picture 11" descr="vlcsnap-2018-10-31-14h36m54s465">
            <a:extLst>
              <a:ext uri="{FF2B5EF4-FFF2-40B4-BE49-F238E27FC236}">
                <a16:creationId xmlns:a16="http://schemas.microsoft.com/office/drawing/2014/main" id="{DCCA3D32-A44B-4227-9E04-4C354B2E4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7" t="20543" r="30768" b="40034"/>
          <a:stretch>
            <a:fillRect/>
          </a:stretch>
        </p:blipFill>
        <p:spPr bwMode="auto">
          <a:xfrm>
            <a:off x="1263061" y="1378063"/>
            <a:ext cx="4779931" cy="421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Рисунок 4" descr="SmDSC04774">
            <a:extLst>
              <a:ext uri="{FF2B5EF4-FFF2-40B4-BE49-F238E27FC236}">
                <a16:creationId xmlns:a16="http://schemas.microsoft.com/office/drawing/2014/main" id="{EF279833-28EF-4F96-A647-06EF814F9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536" y="1378063"/>
            <a:ext cx="4779930" cy="422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7551" y="5607577"/>
            <a:ext cx="8712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Воздействие коронного разряда (отрицательная корона) на поверхность метил гликоля (слева) и спирта (справа)</a:t>
            </a:r>
          </a:p>
        </p:txBody>
      </p:sp>
    </p:spTree>
    <p:extLst>
      <p:ext uri="{BB962C8B-B14F-4D97-AF65-F5344CB8AC3E}">
        <p14:creationId xmlns:p14="http://schemas.microsoft.com/office/powerpoint/2010/main" val="170889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97DC7B2-8554-426D-BE57-D177191C7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565" y="542617"/>
            <a:ext cx="9695110" cy="1077229"/>
          </a:xfrm>
        </p:spPr>
        <p:txBody>
          <a:bodyPr>
            <a:normAutofit/>
          </a:bodyPr>
          <a:lstStyle/>
          <a:p>
            <a:r>
              <a:rPr lang="ru-RU" sz="3200" dirty="0"/>
              <a:t>Расчёт </a:t>
            </a:r>
            <a:r>
              <a:rPr lang="ru-RU" sz="3200" b="1" dirty="0" err="1"/>
              <a:t>пондермоторной</a:t>
            </a:r>
            <a:r>
              <a:rPr lang="ru-RU" sz="3200" b="1" dirty="0"/>
              <a:t> силы действующей </a:t>
            </a:r>
            <a:br>
              <a:rPr lang="ru-RU" sz="3200" b="1" dirty="0"/>
            </a:br>
            <a:r>
              <a:rPr lang="ru-RU" sz="3200" b="1" dirty="0"/>
              <a:t>в коронном разряде на поверхность спирта</a:t>
            </a:r>
            <a:endParaRPr lang="ru-RU" sz="32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7CE6F1B-56BB-44C0-87AF-2481A5AF3D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23B5A88-19B9-4D02-8890-06283BED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949" y="801452"/>
            <a:ext cx="16640431" cy="1332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id="{99D65B26-39A6-45A6-97D0-B5069D9863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958220"/>
              </p:ext>
            </p:extLst>
          </p:nvPr>
        </p:nvGraphicFramePr>
        <p:xfrm>
          <a:off x="3074460" y="2478474"/>
          <a:ext cx="6011436" cy="6557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0" name="Equation" r:id="rId3" imgW="2095200" imgH="228600" progId="Equation.DSMT4">
                  <p:embed/>
                </p:oleObj>
              </mc:Choice>
              <mc:Fallback>
                <p:oleObj name="Equation" r:id="rId3" imgW="2095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74460" y="2478474"/>
                        <a:ext cx="6011436" cy="6557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CD23625D-6FE0-4F6A-95F9-41F6636BCE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99071"/>
              </p:ext>
            </p:extLst>
          </p:nvPr>
        </p:nvGraphicFramePr>
        <p:xfrm>
          <a:off x="4112620" y="4543642"/>
          <a:ext cx="3966760" cy="1160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Equation" r:id="rId5" imgW="1346040" imgH="393480" progId="Equation.DSMT4">
                  <p:embed/>
                </p:oleObj>
              </mc:Choice>
              <mc:Fallback>
                <p:oleObj name="Equation" r:id="rId5" imgW="13460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2620" y="4543642"/>
                        <a:ext cx="3966760" cy="1160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Заголовок 3">
            <a:extLst>
              <a:ext uri="{FF2B5EF4-FFF2-40B4-BE49-F238E27FC236}">
                <a16:creationId xmlns:a16="http://schemas.microsoft.com/office/drawing/2014/main" id="{2CD54387-D74D-49C8-B836-4D1F42617448}"/>
              </a:ext>
            </a:extLst>
          </p:cNvPr>
          <p:cNvSpPr txBox="1">
            <a:spLocks/>
          </p:cNvSpPr>
          <p:nvPr/>
        </p:nvSpPr>
        <p:spPr>
          <a:xfrm>
            <a:off x="1716695" y="3725839"/>
            <a:ext cx="7369202" cy="780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Плотность </a:t>
            </a:r>
            <a:r>
              <a:rPr lang="ru-RU" sz="2800" b="1" dirty="0" err="1"/>
              <a:t>пондермоторной</a:t>
            </a:r>
            <a:r>
              <a:rPr lang="ru-RU" sz="2800" b="1" dirty="0"/>
              <a:t> силы</a:t>
            </a:r>
            <a:endParaRPr lang="ru-RU" sz="2800" dirty="0"/>
          </a:p>
        </p:txBody>
      </p:sp>
      <p:sp>
        <p:nvSpPr>
          <p:cNvPr id="23" name="Заголовок 3">
            <a:extLst>
              <a:ext uri="{FF2B5EF4-FFF2-40B4-BE49-F238E27FC236}">
                <a16:creationId xmlns:a16="http://schemas.microsoft.com/office/drawing/2014/main" id="{233D071F-09F0-47F0-8C47-D658C8B9A3CC}"/>
              </a:ext>
            </a:extLst>
          </p:cNvPr>
          <p:cNvSpPr txBox="1">
            <a:spLocks/>
          </p:cNvSpPr>
          <p:nvPr/>
        </p:nvSpPr>
        <p:spPr>
          <a:xfrm>
            <a:off x="3006949" y="1670907"/>
            <a:ext cx="3878887" cy="556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Распределение поля</a:t>
            </a:r>
          </a:p>
        </p:txBody>
      </p:sp>
    </p:spTree>
    <p:extLst>
      <p:ext uri="{BB962C8B-B14F-4D97-AF65-F5344CB8AC3E}">
        <p14:creationId xmlns:p14="http://schemas.microsoft.com/office/powerpoint/2010/main" val="1480077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307" y="634099"/>
            <a:ext cx="7958331" cy="1077229"/>
          </a:xfrm>
        </p:spPr>
        <p:txBody>
          <a:bodyPr/>
          <a:lstStyle/>
          <a:p>
            <a:pPr algn="ctr"/>
            <a:r>
              <a:rPr lang="ru-RU" dirty="0"/>
              <a:t>Результаты расчета</a:t>
            </a:r>
          </a:p>
        </p:txBody>
      </p:sp>
      <p:sp>
        <p:nvSpPr>
          <p:cNvPr id="51" name="Rectangle 46">
            <a:extLst>
              <a:ext uri="{FF2B5EF4-FFF2-40B4-BE49-F238E27FC236}">
                <a16:creationId xmlns:a16="http://schemas.microsoft.com/office/drawing/2014/main" id="{815925D0-F02C-4DFE-9142-7164F136D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6553" y="7768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2" name="Rectangle 47">
            <a:extLst>
              <a:ext uri="{FF2B5EF4-FFF2-40B4-BE49-F238E27FC236}">
                <a16:creationId xmlns:a16="http://schemas.microsoft.com/office/drawing/2014/main" id="{AB139B2C-A7F4-47E3-A585-A0D84C075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5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48">
            <a:extLst>
              <a:ext uri="{FF2B5EF4-FFF2-40B4-BE49-F238E27FC236}">
                <a16:creationId xmlns:a16="http://schemas.microsoft.com/office/drawing/2014/main" id="{71B879B1-3B5F-403B-8388-DE8C59DA1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42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49">
            <a:extLst>
              <a:ext uri="{FF2B5EF4-FFF2-40B4-BE49-F238E27FC236}">
                <a16:creationId xmlns:a16="http://schemas.microsoft.com/office/drawing/2014/main" id="{286815F5-1734-4CB3-AF8A-E8FD9405D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96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" name="Rectangle 50">
            <a:extLst>
              <a:ext uri="{FF2B5EF4-FFF2-40B4-BE49-F238E27FC236}">
                <a16:creationId xmlns:a16="http://schemas.microsoft.com/office/drawing/2014/main" id="{31BF807F-EECD-4460-8B34-46D043962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43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51">
            <a:extLst>
              <a:ext uri="{FF2B5EF4-FFF2-40B4-BE49-F238E27FC236}">
                <a16:creationId xmlns:a16="http://schemas.microsoft.com/office/drawing/2014/main" id="{3A52066D-CF72-4134-B11A-4325F9D86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61776"/>
            <a:ext cx="87716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Rectangle 52">
            <a:extLst>
              <a:ext uri="{FF2B5EF4-FFF2-40B4-BE49-F238E27FC236}">
                <a16:creationId xmlns:a16="http://schemas.microsoft.com/office/drawing/2014/main" id="{9F3B5A27-880E-43D2-B82A-93DA8778C6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539" y="249111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" name="Rectangle 53">
            <a:extLst>
              <a:ext uri="{FF2B5EF4-FFF2-40B4-BE49-F238E27FC236}">
                <a16:creationId xmlns:a16="http://schemas.microsoft.com/office/drawing/2014/main" id="{4B41113E-0D40-469E-9B97-E490C1CBF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4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54">
            <a:extLst>
              <a:ext uri="{FF2B5EF4-FFF2-40B4-BE49-F238E27FC236}">
                <a16:creationId xmlns:a16="http://schemas.microsoft.com/office/drawing/2014/main" id="{6AB8CB1D-1CD9-4265-924D-652FDF3E6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5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56">
            <a:extLst>
              <a:ext uri="{FF2B5EF4-FFF2-40B4-BE49-F238E27FC236}">
                <a16:creationId xmlns:a16="http://schemas.microsoft.com/office/drawing/2014/main" id="{90D1D049-DCA6-4DD1-9F15-90F34DB85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24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57">
            <a:extLst>
              <a:ext uri="{FF2B5EF4-FFF2-40B4-BE49-F238E27FC236}">
                <a16:creationId xmlns:a16="http://schemas.microsoft.com/office/drawing/2014/main" id="{D225BCF0-198C-4389-84AB-40342B10B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81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Rectangle 58">
            <a:extLst>
              <a:ext uri="{FF2B5EF4-FFF2-40B4-BE49-F238E27FC236}">
                <a16:creationId xmlns:a16="http://schemas.microsoft.com/office/drawing/2014/main" id="{36B6904B-379F-4D1A-A9CD-398C8A3A7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527" y="44577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4" name="Rectangle 59">
            <a:extLst>
              <a:ext uri="{FF2B5EF4-FFF2-40B4-BE49-F238E27FC236}">
                <a16:creationId xmlns:a16="http://schemas.microsoft.com/office/drawing/2014/main" id="{C0202DA2-BDDA-4EB2-83DB-A6E033BAD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102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60">
            <a:extLst>
              <a:ext uri="{FF2B5EF4-FFF2-40B4-BE49-F238E27FC236}">
                <a16:creationId xmlns:a16="http://schemas.microsoft.com/office/drawing/2014/main" id="{80F0D222-C589-4663-8938-71D23CEF7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6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7" name="Объект 96">
            <a:extLst>
              <a:ext uri="{FF2B5EF4-FFF2-40B4-BE49-F238E27FC236}">
                <a16:creationId xmlns:a16="http://schemas.microsoft.com/office/drawing/2014/main" id="{1B73CD14-AD75-442A-99DD-524FF6D586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653145"/>
              </p:ext>
            </p:extLst>
          </p:nvPr>
        </p:nvGraphicFramePr>
        <p:xfrm>
          <a:off x="1262063" y="2168525"/>
          <a:ext cx="3243262" cy="338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name="Equation" r:id="rId3" imgW="2070000" imgH="2158920" progId="Equation.DSMT4">
                  <p:embed/>
                </p:oleObj>
              </mc:Choice>
              <mc:Fallback>
                <p:oleObj name="Equation" r:id="rId3" imgW="2070000" imgH="2158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62063" y="2168525"/>
                        <a:ext cx="3243262" cy="3382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Объект 97">
            <a:extLst>
              <a:ext uri="{FF2B5EF4-FFF2-40B4-BE49-F238E27FC236}">
                <a16:creationId xmlns:a16="http://schemas.microsoft.com/office/drawing/2014/main" id="{B15F5E0F-E98E-4B63-81C5-AFC3801EB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346104"/>
              </p:ext>
            </p:extLst>
          </p:nvPr>
        </p:nvGraphicFramePr>
        <p:xfrm>
          <a:off x="4830763" y="2273300"/>
          <a:ext cx="3089275" cy="319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name="Equation" r:id="rId5" imgW="1866600" imgH="1930320" progId="Equation.DSMT4">
                  <p:embed/>
                </p:oleObj>
              </mc:Choice>
              <mc:Fallback>
                <p:oleObj name="Equation" r:id="rId5" imgW="186660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30763" y="2273300"/>
                        <a:ext cx="3089275" cy="319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" name="Объект 98">
            <a:extLst>
              <a:ext uri="{FF2B5EF4-FFF2-40B4-BE49-F238E27FC236}">
                <a16:creationId xmlns:a16="http://schemas.microsoft.com/office/drawing/2014/main" id="{9F2AD951-3866-4C2B-A3DF-A639F21C27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76772"/>
              </p:ext>
            </p:extLst>
          </p:nvPr>
        </p:nvGraphicFramePr>
        <p:xfrm>
          <a:off x="8501063" y="2279650"/>
          <a:ext cx="2428875" cy="312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name="Equation" r:id="rId7" imgW="1498320" imgH="1930320" progId="Equation.DSMT4">
                  <p:embed/>
                </p:oleObj>
              </mc:Choice>
              <mc:Fallback>
                <p:oleObj name="Equation" r:id="rId7" imgW="1498320" imgH="1930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01063" y="2279650"/>
                        <a:ext cx="2428875" cy="312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8581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064" y="663460"/>
            <a:ext cx="7958331" cy="1077229"/>
          </a:xfrm>
        </p:spPr>
        <p:txBody>
          <a:bodyPr/>
          <a:lstStyle/>
          <a:p>
            <a:pPr algn="ctr"/>
            <a:r>
              <a:rPr lang="ru-RU" dirty="0"/>
              <a:t>Выводы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83605" y="1351508"/>
            <a:ext cx="66062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В работе мы рассмотрели  некоторые эксперименты проведенные на кафедре </a:t>
            </a:r>
            <a:r>
              <a:rPr lang="en-US" sz="2400" dirty="0"/>
              <a:t>c </a:t>
            </a:r>
            <a:r>
              <a:rPr lang="ru-RU" sz="2400" dirty="0"/>
              <a:t>применением коронного разряда над поверхностью диэлектрических жидкостей.</a:t>
            </a:r>
          </a:p>
          <a:p>
            <a:pPr algn="ctr"/>
            <a:r>
              <a:rPr lang="ru-RU" sz="2400" dirty="0"/>
              <a:t>	Теоретически рассмотрено воздействие электрического поля на возникновение </a:t>
            </a:r>
            <a:r>
              <a:rPr lang="ru-RU" sz="2400" dirty="0" err="1"/>
              <a:t>пондермоторной</a:t>
            </a:r>
            <a:r>
              <a:rPr lang="ru-RU" sz="2400" dirty="0"/>
              <a:t> силы в коронном разряде над жидкостью. Показано, что она может поднимать капли жидкости  типа спирта,  что объясняет появление столбиков в экспериментах [1]  на нашей кафедре </a:t>
            </a:r>
          </a:p>
        </p:txBody>
      </p:sp>
    </p:spTree>
    <p:extLst>
      <p:ext uri="{BB962C8B-B14F-4D97-AF65-F5344CB8AC3E}">
        <p14:creationId xmlns:p14="http://schemas.microsoft.com/office/powerpoint/2010/main" val="12139847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{32ECF70A-8469-4E34-90C4-2FD360557508}tf16401375</Template>
  <TotalTime>146</TotalTime>
  <Words>249</Words>
  <Application>Microsoft Office PowerPoint</Application>
  <PresentationFormat>Широкоэкранный</PresentationFormat>
  <Paragraphs>31</Paragraphs>
  <Slides>7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MS Shell Dlg 2</vt:lpstr>
      <vt:lpstr>Wingdings</vt:lpstr>
      <vt:lpstr>Wingdings 3</vt:lpstr>
      <vt:lpstr>Мэдисон</vt:lpstr>
      <vt:lpstr>Equation</vt:lpstr>
      <vt:lpstr>MathType 7.0 Equation</vt:lpstr>
      <vt:lpstr>Выполнил: студент 2 курса,212 гр.  А.И. Мухамадиев  Руководитель:  д.ф.-м. наук в.н.с. В.Л. Бычков </vt:lpstr>
      <vt:lpstr>Актуальность работы заключается в применений результатов для решения экологических проблем, плазмохимии, дезинфекции жидкостей и порошков, изменения их проводимости, химического состава, генерации активных частиц в жидкостях, в приповерхностных слоях дисперсных материалов, диспергирования порошков электрическими разрядами, а также активации горючих материалов. </vt:lpstr>
      <vt:lpstr>Экспериментальная установка позволяет исследовать явления над поверхностью жидкости</vt:lpstr>
      <vt:lpstr> Наблюдаемые явления</vt:lpstr>
      <vt:lpstr>Расчёт пондермоторной силы действующей  в коронном разряде на поверхность спирта</vt:lpstr>
      <vt:lpstr>Результаты расчета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Выполнил: студент 2 курса,212 гр.  А.И. Мухамадиев  Руководитель: В.Л. Бычков</dc:title>
  <dc:creator>amy9717@mail.ru</dc:creator>
  <cp:lastModifiedBy>amy9717@mail.ru</cp:lastModifiedBy>
  <cp:revision>20</cp:revision>
  <dcterms:created xsi:type="dcterms:W3CDTF">2020-05-12T16:30:37Z</dcterms:created>
  <dcterms:modified xsi:type="dcterms:W3CDTF">2020-05-16T14:52:52Z</dcterms:modified>
</cp:coreProperties>
</file>